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5"/>
    <p:sldMasterId id="2147483749" r:id="rId6"/>
    <p:sldMasterId id="2147483751" r:id="rId7"/>
    <p:sldMasterId id="2147483784" r:id="rId8"/>
  </p:sldMasterIdLst>
  <p:notesMasterIdLst>
    <p:notesMasterId r:id="rId73"/>
  </p:notesMasterIdLst>
  <p:handoutMasterIdLst>
    <p:handoutMasterId r:id="rId74"/>
  </p:handoutMasterIdLst>
  <p:sldIdLst>
    <p:sldId id="330" r:id="rId9"/>
    <p:sldId id="417" r:id="rId10"/>
    <p:sldId id="426" r:id="rId11"/>
    <p:sldId id="301" r:id="rId12"/>
    <p:sldId id="355" r:id="rId13"/>
    <p:sldId id="303" r:id="rId14"/>
    <p:sldId id="304" r:id="rId15"/>
    <p:sldId id="427" r:id="rId16"/>
    <p:sldId id="401" r:id="rId17"/>
    <p:sldId id="404" r:id="rId18"/>
    <p:sldId id="385" r:id="rId19"/>
    <p:sldId id="408" r:id="rId20"/>
    <p:sldId id="387" r:id="rId21"/>
    <p:sldId id="388" r:id="rId22"/>
    <p:sldId id="389" r:id="rId23"/>
    <p:sldId id="390" r:id="rId24"/>
    <p:sldId id="391" r:id="rId25"/>
    <p:sldId id="392" r:id="rId26"/>
    <p:sldId id="356" r:id="rId27"/>
    <p:sldId id="407" r:id="rId28"/>
    <p:sldId id="357" r:id="rId29"/>
    <p:sldId id="358" r:id="rId30"/>
    <p:sldId id="359" r:id="rId31"/>
    <p:sldId id="360" r:id="rId32"/>
    <p:sldId id="361" r:id="rId33"/>
    <p:sldId id="410" r:id="rId34"/>
    <p:sldId id="411" r:id="rId35"/>
    <p:sldId id="412" r:id="rId36"/>
    <p:sldId id="413" r:id="rId37"/>
    <p:sldId id="414" r:id="rId38"/>
    <p:sldId id="378" r:id="rId39"/>
    <p:sldId id="405" r:id="rId40"/>
    <p:sldId id="380" r:id="rId41"/>
    <p:sldId id="381" r:id="rId42"/>
    <p:sldId id="382" r:id="rId43"/>
    <p:sldId id="383" r:id="rId44"/>
    <p:sldId id="384" r:id="rId45"/>
    <p:sldId id="331" r:id="rId46"/>
    <p:sldId id="334" r:id="rId47"/>
    <p:sldId id="336" r:id="rId48"/>
    <p:sldId id="338" r:id="rId49"/>
    <p:sldId id="340" r:id="rId50"/>
    <p:sldId id="341" r:id="rId51"/>
    <p:sldId id="342" r:id="rId52"/>
    <p:sldId id="343" r:id="rId53"/>
    <p:sldId id="344" r:id="rId54"/>
    <p:sldId id="345" r:id="rId55"/>
    <p:sldId id="346" r:id="rId56"/>
    <p:sldId id="347" r:id="rId57"/>
    <p:sldId id="423" r:id="rId58"/>
    <p:sldId id="332" r:id="rId59"/>
    <p:sldId id="333" r:id="rId60"/>
    <p:sldId id="424" r:id="rId61"/>
    <p:sldId id="425" r:id="rId62"/>
    <p:sldId id="327" r:id="rId63"/>
    <p:sldId id="319" r:id="rId64"/>
    <p:sldId id="351" r:id="rId65"/>
    <p:sldId id="321" r:id="rId66"/>
    <p:sldId id="322" r:id="rId67"/>
    <p:sldId id="418" r:id="rId68"/>
    <p:sldId id="419" r:id="rId69"/>
    <p:sldId id="420" r:id="rId70"/>
    <p:sldId id="421" r:id="rId71"/>
    <p:sldId id="422" r:id="rId72"/>
  </p:sldIdLst>
  <p:sldSz cx="12188825" cy="6858000"/>
  <p:notesSz cx="6858000" cy="9296400"/>
  <p:embeddedFontLst>
    <p:embeddedFont>
      <p:font typeface="Segoe UI Light" pitchFamily="34" charset="0"/>
      <p:regular r:id="rId75"/>
      <p:italic r:id="rId76"/>
    </p:embeddedFont>
    <p:embeddedFont>
      <p:font typeface="Segoe UI" pitchFamily="34" charset="0"/>
      <p:regular r:id="rId77"/>
      <p:bold r:id="rId78"/>
      <p:italic r:id="rId79"/>
      <p:boldItalic r:id="rId80"/>
    </p:embeddedFont>
    <p:embeddedFont>
      <p:font typeface="Consolas" pitchFamily="49" charset="0"/>
      <p:regular r:id="rId81"/>
      <p:bold r:id="rId82"/>
      <p:italic r:id="rId83"/>
      <p:boldItalic r:id="rId84"/>
    </p:embeddedFont>
    <p:embeddedFont>
      <p:font typeface="Segoe UI Semibold" pitchFamily="34" charset="0"/>
      <p:bold r:id="rId85"/>
      <p:boldItalic r:id="rId8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F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autoAdjust="0"/>
    <p:restoredTop sz="83920" autoAdjust="0"/>
  </p:normalViewPr>
  <p:slideViewPr>
    <p:cSldViewPr snapToGrid="0">
      <p:cViewPr>
        <p:scale>
          <a:sx n="104" d="100"/>
          <a:sy n="104" d="100"/>
        </p:scale>
        <p:origin x="-600" y="7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3.xml"/><Relationship Id="rId82" Type="http://schemas.openxmlformats.org/officeDocument/2006/relationships/font" Target="fonts/font8.fntdata"/><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3.fntdata"/><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9/25/2012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9/25/2012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9B6980-6CF3-4056-8B52-C88658E7AF9B}" type="datetime1">
              <a:rPr lang="en-US" smtClean="0"/>
              <a:t>9/25/2012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458408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 Show provisioning of a website from the portal, show provisioning of a</a:t>
            </a:r>
            <a:r>
              <a:rPr lang="en-CA" baseline="0" dirty="0" smtClean="0"/>
              <a:t> website from the gallery, show connecting to the site via FTP as a means of saying that it is exactly like the type of hosting people are familiar with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67155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a:t>
            </a:r>
            <a:r>
              <a:rPr lang="en-CA" b="1" baseline="0" dirty="0" smtClean="0"/>
              <a:t> Points</a:t>
            </a:r>
            <a:endParaRPr lang="en-CA" b="0" baseline="0" dirty="0" smtClean="0"/>
          </a:p>
          <a:p>
            <a:pPr marL="285750" indent="-285750">
              <a:buFont typeface="Arial" panose="020B0604020202020204" pitchFamily="34" charset="0"/>
              <a:buChar char="•"/>
            </a:pPr>
            <a:r>
              <a:rPr lang="en-CA" b="0" baseline="0" dirty="0" smtClean="0"/>
              <a:t>For those familiar with the old </a:t>
            </a:r>
            <a:r>
              <a:rPr lang="en-CA" b="0" baseline="0" dirty="0" err="1" smtClean="0"/>
              <a:t>AppFabric</a:t>
            </a:r>
            <a:r>
              <a:rPr lang="en-CA" b="0" baseline="0" dirty="0" smtClean="0"/>
              <a:t> Cache, this is newer and better.</a:t>
            </a:r>
          </a:p>
          <a:p>
            <a:pPr marL="285750" indent="-285750">
              <a:buFont typeface="Arial" panose="020B0604020202020204" pitchFamily="34" charset="0"/>
              <a:buChar char="•"/>
            </a:pPr>
            <a:r>
              <a:rPr lang="en-CA" b="0" baseline="0" dirty="0" smtClean="0"/>
              <a:t>Two options available: Shared Cache and NEW local cache (explained in the next slides)</a:t>
            </a:r>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159358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here.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dirty="0"/>
          </a:p>
        </p:txBody>
      </p:sp>
    </p:spTree>
    <p:extLst>
      <p:ext uri="{BB962C8B-B14F-4D97-AF65-F5344CB8AC3E}">
        <p14:creationId xmlns:p14="http://schemas.microsoft.com/office/powerpoint/2010/main" val="285779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46</a:t>
            </a:fld>
            <a:endParaRPr lang="en-US" dirty="0"/>
          </a:p>
        </p:txBody>
      </p:sp>
    </p:spTree>
    <p:extLst>
      <p:ext uri="{BB962C8B-B14F-4D97-AF65-F5344CB8AC3E}">
        <p14:creationId xmlns:p14="http://schemas.microsoft.com/office/powerpoint/2010/main" val="119613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Scenario as most people don’t get the purpose of the service bus and relay.</a:t>
            </a:r>
          </a:p>
          <a:p>
            <a:endParaRPr lang="en-CA" dirty="0" smtClean="0"/>
          </a:p>
          <a:p>
            <a:r>
              <a:rPr lang="en-CA" dirty="0" smtClean="0"/>
              <a:t>EMPHASIS: Make Cloud apps connect to internal apps securely.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377350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BRAND</a:t>
            </a:r>
            <a:r>
              <a:rPr lang="en-CA" baseline="0" dirty="0" smtClean="0"/>
              <a:t> NEW</a:t>
            </a:r>
          </a:p>
          <a:p>
            <a:endParaRPr lang="en-CA" baseline="0" dirty="0" smtClean="0"/>
          </a:p>
          <a:p>
            <a:r>
              <a:rPr lang="en-CA" baseline="0" dirty="0" smtClean="0"/>
              <a:t>EMPHASIS: Allows developers to get started quickly and effortlessly so that they can focus on the app rather than coding the backend.</a:t>
            </a:r>
          </a:p>
          <a:p>
            <a:endParaRPr lang="en-CA" baseline="0" dirty="0" smtClean="0"/>
          </a:p>
          <a:p>
            <a:r>
              <a:rPr lang="en-CA" baseline="0" dirty="0" smtClean="0"/>
              <a:t>WORTH MENTIONING: Currently SDK only available for Windows 8; however, others are coming. In the meantime, since Mobile Services is just a REST API, there is NOTHING preventing non-Windows 8 apps to connect and use Mobile Services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122846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a:t>
            </a:r>
            <a:r>
              <a:rPr lang="en-CA" baseline="0" dirty="0" smtClean="0"/>
              <a:t> Windows Azure is open. Use the language and tools of choice.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401441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Open and transparent,</a:t>
            </a:r>
            <a:r>
              <a:rPr lang="en-CA" baseline="0" dirty="0" smtClean="0"/>
              <a:t> but also wanting people to contribute new ideas.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61889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cover off any security, privacy, </a:t>
            </a:r>
            <a:r>
              <a:rPr lang="en-CA" dirty="0" err="1" smtClean="0"/>
              <a:t>etc</a:t>
            </a:r>
            <a:r>
              <a:rPr lang="en-CA" dirty="0" smtClean="0"/>
              <a:t> questions, rather than fielding them, send them here.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95781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u="none" strike="noStrike" kern="1200" dirty="0" smtClean="0">
                <a:solidFill>
                  <a:schemeClr val="tx1"/>
                </a:solidFill>
                <a:effectLst/>
                <a:latin typeface="Segoe UI" pitchFamily="34" charset="0"/>
                <a:ea typeface="+mn-ea"/>
                <a:cs typeface="+mn-cs"/>
              </a:rPr>
              <a:t>Hear from Norton Rose law firm and learn:</a:t>
            </a:r>
            <a:endParaRPr lang="en-US" sz="1600" b="0" i="0" u="none" strike="noStrike"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the US Patriot Act affects organizations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is the true impact of the Patriot Act – dispel myths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Does Canada have similar power of lawful access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About data storage, use and ownership considerations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regulatory restrictions affect cloud computing</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audit concerns and international standards you should be aware of</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Key legal issues to consider when choosing a Cloud provider</a:t>
            </a:r>
          </a:p>
          <a:p>
            <a:endParaRPr lang="en-US" sz="1600" b="1" i="0" u="none" strike="noStrike" kern="1200" dirty="0" smtClean="0">
              <a:solidFill>
                <a:schemeClr val="tx1"/>
              </a:solidFill>
              <a:effectLst/>
              <a:latin typeface="Segoe UI" pitchFamily="34" charset="0"/>
              <a:ea typeface="+mn-ea"/>
              <a:cs typeface="+mn-cs"/>
            </a:endParaRPr>
          </a:p>
          <a:p>
            <a:r>
              <a:rPr lang="en-US" sz="1600" b="1" i="0" u="none" strike="noStrike" kern="1200" dirty="0" smtClean="0">
                <a:solidFill>
                  <a:schemeClr val="tx1"/>
                </a:solidFill>
                <a:effectLst/>
                <a:latin typeface="Segoe UI" pitchFamily="34" charset="0"/>
                <a:ea typeface="+mn-ea"/>
                <a:cs typeface="+mn-cs"/>
              </a:rPr>
              <a:t>Hear from Microsoft and learn:</a:t>
            </a:r>
            <a:endParaRPr lang="en-US" sz="1600" b="0" i="0" u="none" strike="noStrike" kern="1200" dirty="0" smtClean="0">
              <a:solidFill>
                <a:schemeClr val="tx1"/>
              </a:solidFill>
              <a:effectLst/>
              <a:latin typeface="Segoe UI" pitchFamily="34" charset="0"/>
              <a:ea typeface="+mn-ea"/>
              <a:cs typeface="+mn-cs"/>
            </a:endParaRP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help secure your data against data breach</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customers are notified of security incidents</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data access and speed of access can be expected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meet internationally recognized standard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Microsoft cloud services help meet OSFI B10 Audit requirements including SAS 70 Audit Report Access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149593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435547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Recap.</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55415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Most people don’t know they</a:t>
            </a:r>
            <a:r>
              <a:rPr lang="en-CA" baseline="0" dirty="0" smtClean="0"/>
              <a:t> have the MSDN benefits. Worth while to go through it.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600683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Please go through</a:t>
            </a:r>
            <a:r>
              <a:rPr lang="en-CA" baseline="0" dirty="0" smtClean="0"/>
              <a:t> to help drive registration to the virtual workshops that will take the content learned in this session and </a:t>
            </a:r>
            <a:r>
              <a:rPr lang="en-CA" baseline="0" smtClean="0"/>
              <a:t>go deeper.</a:t>
            </a:r>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409448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62375D-74AC-40B7-8ACC-45E24060DB60}" type="datetime1">
              <a:rPr lang="en-US" smtClean="0"/>
              <a:t>9/25/2012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61</a:t>
            </a:fld>
            <a:endParaRPr lang="en-US" dirty="0"/>
          </a:p>
        </p:txBody>
      </p:sp>
    </p:spTree>
    <p:extLst>
      <p:ext uri="{BB962C8B-B14F-4D97-AF65-F5344CB8AC3E}">
        <p14:creationId xmlns:p14="http://schemas.microsoft.com/office/powerpoint/2010/main" val="112248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lgn="l">
              <a:buFont typeface="Arial" panose="020B0604020202020204" pitchFamily="34" charset="0"/>
              <a:buChar char="•"/>
            </a:pPr>
            <a:r>
              <a:rPr lang="en-CA" b="0" dirty="0" smtClean="0"/>
              <a:t>Start with what</a:t>
            </a:r>
            <a:r>
              <a:rPr lang="en-CA" b="0" baseline="0" dirty="0" smtClean="0"/>
              <a:t> has always existed.</a:t>
            </a:r>
          </a:p>
          <a:p>
            <a:pPr marL="285750" indent="-285750" algn="l">
              <a:buFont typeface="Arial" panose="020B0604020202020204" pitchFamily="34" charset="0"/>
              <a:buChar char="•"/>
            </a:pPr>
            <a:r>
              <a:rPr lang="en-CA" b="0" baseline="0" dirty="0" smtClean="0"/>
              <a:t>Emphasize that even though there are other options now with the new features, the strategic vision of applications should be working towards </a:t>
            </a:r>
            <a:r>
              <a:rPr lang="en-CA" b="0" baseline="0" dirty="0" err="1" smtClean="0"/>
              <a:t>PaaS</a:t>
            </a:r>
            <a:r>
              <a:rPr lang="en-CA" b="0" baseline="0" dirty="0" smtClean="0"/>
              <a:t>.</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92251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a:t>
            </a:r>
            <a:r>
              <a:rPr lang="en-CA" baseline="0" dirty="0" smtClean="0"/>
              <a:t> Sample “Hello Cloud”, showing the built-in tools for Visual Studio, emulator, and then deployment.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85798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following set of slides is to demonstrate how Windows Azure abstracts the developer from the infrastructure,</a:t>
            </a:r>
            <a:r>
              <a:rPr lang="en-CA" baseline="0" dirty="0" smtClean="0"/>
              <a:t> but automating the infrastructure procurement and management.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84080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buFont typeface="Arial" panose="020B0604020202020204" pitchFamily="34" charset="0"/>
              <a:buChar char="•"/>
            </a:pPr>
            <a:r>
              <a:rPr lang="en-CA" b="0" dirty="0" smtClean="0"/>
              <a:t>Emphasize that this is brand new into the platform</a:t>
            </a:r>
            <a:r>
              <a:rPr lang="en-CA" b="0" baseline="0" dirty="0" smtClean="0"/>
              <a:t>.</a:t>
            </a:r>
          </a:p>
          <a:p>
            <a:pPr marL="285750" indent="-285750">
              <a:buFont typeface="Arial" panose="020B0604020202020204" pitchFamily="34" charset="0"/>
              <a:buChar char="•"/>
            </a:pPr>
            <a:r>
              <a:rPr lang="en-CA" b="0" baseline="0" dirty="0" smtClean="0"/>
              <a:t>Emphasize currently in PREVIEW – where PREVIEW means just not yet fully released, it does not mean likely to break or cannot support production apps.</a:t>
            </a:r>
          </a:p>
          <a:p>
            <a:pPr marL="285750" indent="-285750">
              <a:buFont typeface="Arial" panose="020B0604020202020204" pitchFamily="34" charset="0"/>
              <a:buChar char="•"/>
            </a:pPr>
            <a:r>
              <a:rPr lang="en-CA" b="0" baseline="0" dirty="0" smtClean="0"/>
              <a:t>Emphasize that this is the way to go for migrating existing apps with minimal changes or if customizations of the underlying infrastructure cannot be scripted that would prevent folks from using Cloud Services.</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95788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a:t>
            </a:r>
            <a:r>
              <a:rPr lang="en-CA" baseline="0" dirty="0" smtClean="0"/>
              <a:t>w the creation of a virtual machine from the portal.</a:t>
            </a:r>
          </a:p>
          <a:p>
            <a:endParaRPr lang="en-CA" baseline="0" dirty="0" smtClean="0"/>
          </a:p>
          <a:p>
            <a:r>
              <a:rPr lang="en-CA" b="1" baseline="0" dirty="0" smtClean="0"/>
              <a:t>Key Points</a:t>
            </a:r>
          </a:p>
          <a:p>
            <a:pPr marL="285750" indent="-285750">
              <a:buFont typeface="Arial" panose="020B0604020202020204" pitchFamily="34" charset="0"/>
              <a:buChar char="•"/>
            </a:pPr>
            <a:r>
              <a:rPr lang="en-CA" b="0" baseline="0" dirty="0" smtClean="0"/>
              <a:t>Simple to create virtual machines in the Cloud.</a:t>
            </a:r>
          </a:p>
          <a:p>
            <a:pPr marL="285750" indent="-285750">
              <a:buFont typeface="Arial" panose="020B0604020202020204" pitchFamily="34" charset="0"/>
              <a:buChar char="•"/>
            </a:pPr>
            <a:r>
              <a:rPr lang="en-CA" b="0" baseline="0" dirty="0" smtClean="0"/>
              <a:t>Virtual Machines can be WINDOWS or LINUX</a:t>
            </a:r>
          </a:p>
          <a:p>
            <a:pPr marL="285750" indent="-285750">
              <a:buFont typeface="Arial" panose="020B0604020202020204" pitchFamily="34" charset="0"/>
              <a:buChar char="•"/>
            </a:pPr>
            <a:r>
              <a:rPr lang="en-CA" b="0" baseline="0" dirty="0" smtClean="0"/>
              <a:t>Virtual Machines can be brought from on-premises via uploading of a VHD.</a:t>
            </a:r>
          </a:p>
          <a:p>
            <a:pPr marL="285750" indent="-285750">
              <a:buFont typeface="Arial" panose="020B0604020202020204" pitchFamily="34" charset="0"/>
              <a:buChar char="•"/>
            </a:pPr>
            <a:endParaRPr lang="en-CA" b="0" baseline="0" dirty="0" smtClean="0"/>
          </a:p>
          <a:p>
            <a:pPr marL="0" indent="0">
              <a:buFont typeface="Arial" panose="020B0604020202020204" pitchFamily="34" charset="0"/>
              <a:buNone/>
            </a:pPr>
            <a:r>
              <a:rPr lang="en-CA" b="0" baseline="0" dirty="0" smtClean="0"/>
              <a:t>WHICH IS TO SAY THAT VMs CAN BE PORTABLE (explained next)</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81958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KEY POINT:</a:t>
            </a:r>
            <a:r>
              <a:rPr lang="en-CA" baseline="0" dirty="0" smtClean="0"/>
              <a:t> No lock-in, stay on-premises and expand into the Cloud when necessary, use multiple Cloud providers,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87440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a:t>
            </a:r>
            <a:r>
              <a:rPr lang="en-CA" baseline="0" dirty="0" smtClean="0"/>
              <a:t> those that need the other extreme – want to get started quickly, don’t really need the control over the infrastructure, but want to be able to leverage the benefits of Azure – security, scale, additional building blocks,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854080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471948" y="6091084"/>
            <a:ext cx="2462981" cy="412955"/>
          </a:xfrm>
          <a:prstGeom prst="rect">
            <a:avLst/>
          </a:prstGeom>
          <a:solidFill>
            <a:srgbClr val="DF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2.png"/><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microsoft.com/office/2007/relationships/hdphoto" Target="../media/hdphoto1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6.png"/><Relationship Id="rId11" Type="http://schemas.microsoft.com/office/2007/relationships/hdphoto" Target="../media/hdphoto15.wdp"/><Relationship Id="rId5" Type="http://schemas.openxmlformats.org/officeDocument/2006/relationships/image" Target="../media/image55.png"/><Relationship Id="rId10" Type="http://schemas.openxmlformats.org/officeDocument/2006/relationships/image" Target="../media/image58.png"/><Relationship Id="rId4" Type="http://schemas.microsoft.com/office/2007/relationships/hdphoto" Target="../media/hdphoto12.wdp"/><Relationship Id="rId9" Type="http://schemas.microsoft.com/office/2007/relationships/hdphoto" Target="../media/hdphoto14.wdp"/></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microsoft.com/office/2007/relationships/hdphoto" Target="../media/hdphoto14.wdp"/><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8.png"/><Relationship Id="rId3" Type="http://schemas.openxmlformats.org/officeDocument/2006/relationships/image" Target="../media/image65.png"/><Relationship Id="rId7" Type="http://schemas.microsoft.com/office/2007/relationships/hdphoto" Target="../media/hdphoto16.wdp"/><Relationship Id="rId12"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66.png"/><Relationship Id="rId5" Type="http://schemas.openxmlformats.org/officeDocument/2006/relationships/image" Target="../media/image69.png"/><Relationship Id="rId15" Type="http://schemas.microsoft.com/office/2007/relationships/hdphoto" Target="../media/hdphoto17.wdp"/><Relationship Id="rId10" Type="http://schemas.microsoft.com/office/2007/relationships/hdphoto" Target="../media/hdphoto14.wdp"/><Relationship Id="rId4" Type="http://schemas.openxmlformats.org/officeDocument/2006/relationships/image" Target="../media/image64.png"/><Relationship Id="rId9" Type="http://schemas.openxmlformats.org/officeDocument/2006/relationships/image" Target="../media/image57.png"/><Relationship Id="rId1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4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4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microsoft.com/office/2007/relationships/hdphoto" Target="../media/hdphoto18.wdp"/></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18.wdp"/><Relationship Id="rId2" Type="http://schemas.openxmlformats.org/officeDocument/2006/relationships/image" Target="../media/image75.png"/><Relationship Id="rId1" Type="http://schemas.openxmlformats.org/officeDocument/2006/relationships/slideLayout" Target="../slideLayouts/slideLayout43.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18.wdp"/><Relationship Id="rId2" Type="http://schemas.openxmlformats.org/officeDocument/2006/relationships/image" Target="../media/image75.png"/><Relationship Id="rId1" Type="http://schemas.openxmlformats.org/officeDocument/2006/relationships/slideLayout" Target="../slideLayouts/slideLayout43.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6.png"/><Relationship Id="rId7"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9.png"/><Relationship Id="rId7"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48.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01.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47.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106.png"/><Relationship Id="rId7" Type="http://schemas.openxmlformats.org/officeDocument/2006/relationships/image" Target="../media/image108.png"/><Relationship Id="rId12"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microsoft.com/office/2007/relationships/hdphoto" Target="../media/hdphoto24.wdp"/><Relationship Id="rId11" Type="http://schemas.microsoft.com/office/2007/relationships/hdphoto" Target="../media/hdphoto26.wdp"/><Relationship Id="rId5" Type="http://schemas.openxmlformats.org/officeDocument/2006/relationships/image" Target="../media/image107.png"/><Relationship Id="rId10" Type="http://schemas.openxmlformats.org/officeDocument/2006/relationships/image" Target="../media/image110.png"/><Relationship Id="rId4" Type="http://schemas.microsoft.com/office/2007/relationships/hdphoto" Target="../media/hdphoto23.wdp"/><Relationship Id="rId9" Type="http://schemas.openxmlformats.org/officeDocument/2006/relationships/image" Target="../media/image10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48.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image" Target="../media/image117.png"/><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8.png"/><Relationship Id="rId5" Type="http://schemas.microsoft.com/office/2007/relationships/hdphoto" Target="../media/hdphoto7.wdp"/><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Azure Has Grown Up</a:t>
            </a:r>
            <a:endParaRPr lang="en-US" dirty="0"/>
          </a:p>
        </p:txBody>
      </p:sp>
      <p:sp>
        <p:nvSpPr>
          <p:cNvPr id="5" name="Text Placeholder 4"/>
          <p:cNvSpPr>
            <a:spLocks noGrp="1"/>
          </p:cNvSpPr>
          <p:nvPr>
            <p:ph type="body" sz="quarter" idx="11"/>
          </p:nvPr>
        </p:nvSpPr>
        <p:spPr>
          <a:xfrm>
            <a:off x="519113" y="4612341"/>
            <a:ext cx="5454333" cy="738664"/>
          </a:xfrm>
        </p:spPr>
        <p:txBody>
          <a:bodyPr/>
          <a:lstStyle/>
          <a:p>
            <a:r>
              <a:rPr lang="en-CA" dirty="0" smtClean="0"/>
              <a:t>Jonathan Rozenblit</a:t>
            </a:r>
          </a:p>
          <a:p>
            <a:r>
              <a:rPr lang="en-CA" dirty="0" smtClean="0"/>
              <a:t>Microsoft Canada</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318090" y="0"/>
            <a:ext cx="388343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p:nvSpPr>
        <p:spPr bwMode="auto">
          <a:xfrm>
            <a:off x="0" y="0"/>
            <a:ext cx="417054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84242" y="1881030"/>
            <a:ext cx="2505113" cy="2505113"/>
          </a:xfrm>
          <a:prstGeom prst="rect">
            <a:avLst/>
          </a:prstGeom>
        </p:spPr>
      </p:pic>
      <p:sp>
        <p:nvSpPr>
          <p:cNvPr id="5" name="CS Text"/>
          <p:cNvSpPr txBox="1">
            <a:spLocks/>
          </p:cNvSpPr>
          <p:nvPr/>
        </p:nvSpPr>
        <p:spPr>
          <a:xfrm>
            <a:off x="4884242" y="4418249"/>
            <a:ext cx="2505113"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a:t>
            </a:r>
          </a:p>
          <a:p>
            <a:pPr algn="ctr">
              <a:tabLst>
                <a:tab pos="1089025" algn="l"/>
              </a:tabLst>
            </a:pPr>
            <a:r>
              <a:rPr lang="en-US" sz="4400" dirty="0" smtClean="0">
                <a:solidFill>
                  <a:schemeClr val="tx1">
                    <a:alpha val="99000"/>
                  </a:schemeClr>
                </a:solidFill>
              </a:rPr>
              <a:t>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bg1">
                    <a:alpha val="99000"/>
                  </a:schemeClr>
                </a:solidFill>
              </a:rPr>
              <a:t>Web sites </a:t>
            </a:r>
            <a:endParaRPr sz="4400" dirty="0">
              <a:solidFill>
                <a:schemeClr val="bg1">
                  <a:alpha val="99000"/>
                </a:schemeClr>
              </a:solidFill>
            </a:endParaRPr>
          </a:p>
        </p:txBody>
      </p:sp>
      <p:pic>
        <p:nvPicPr>
          <p:cNvPr id="8" name="Web Sites"/>
          <p:cNvPicPr>
            <a:picLocks noChangeAspect="1"/>
          </p:cNvPicPr>
          <p:nvPr/>
        </p:nvPicPr>
        <p:blipFill>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1053849" y="4418249"/>
            <a:ext cx="2272076"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bg1">
                    <a:alpha val="99000"/>
                  </a:schemeClr>
                </a:solidFill>
              </a:rPr>
              <a:t>Virtual </a:t>
            </a:r>
          </a:p>
          <a:p>
            <a:pPr algn="ctr">
              <a:tabLst>
                <a:tab pos="1089025" algn="l"/>
              </a:tabLst>
            </a:pPr>
            <a:r>
              <a:rPr sz="4400" dirty="0">
                <a:solidFill>
                  <a:schemeClr val="bg1">
                    <a:alpha val="99000"/>
                  </a:schemeClr>
                </a:solidFill>
              </a:rPr>
              <a:t>m</a:t>
            </a:r>
            <a:r>
              <a:rPr sz="4400" dirty="0" smtClean="0">
                <a:solidFill>
                  <a:schemeClr val="bg1">
                    <a:alpha val="99000"/>
                  </a:schemeClr>
                </a:solidFill>
              </a:rPr>
              <a:t>achines</a:t>
            </a:r>
            <a:endParaRPr sz="4400" dirty="0">
              <a:solidFill>
                <a:schemeClr val="bg1">
                  <a:alpha val="99000"/>
                </a:schemeClr>
              </a:solidFill>
            </a:endParaRPr>
          </a:p>
        </p:txBody>
      </p:sp>
      <p:pic>
        <p:nvPicPr>
          <p:cNvPr id="10" name="Virtual machines"/>
          <p:cNvPicPr>
            <a:picLocks noChangeAspect="1"/>
          </p:cNvPicPr>
          <p:nvPr/>
        </p:nvPicPr>
        <p:blipFill>
          <a:blip r:embed="rId7">
            <a:lum bright="70000" contrast="-70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
        <p:nvSpPr>
          <p:cNvPr id="49" name="TextBox 48"/>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61" name="TextBox 60"/>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par>
                                <p:cTn id="45" presetID="10" presetClass="entr" presetSubtype="0" fill="hold" grpId="0" nodeType="withEffect">
                                  <p:stCondLst>
                                    <p:cond delay="250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Networking Capabilities</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Jonathan Rozenblit</a:t>
            </a:r>
            <a:endParaRPr lang="en-US" dirty="0"/>
          </a:p>
        </p:txBody>
      </p:sp>
      <p:sp>
        <p:nvSpPr>
          <p:cNvPr id="4" name="Content Placeholder 3"/>
          <p:cNvSpPr txBox="1">
            <a:spLocks/>
          </p:cNvSpPr>
          <p:nvPr/>
        </p:nvSpPr>
        <p:spPr>
          <a:xfrm>
            <a:off x="3472873" y="1622630"/>
            <a:ext cx="8642791" cy="5073734"/>
          </a:xfrm>
          <a:prstGeom prst="rect">
            <a:avLst/>
          </a:prstGeom>
        </p:spPr>
        <p:txBody>
          <a:bodyPr>
            <a:normAutofit fontScale="92500" lnSpcReduction="10000"/>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CA" sz="4300" spc="-100" dirty="0" smtClean="0">
                <a:latin typeface="Segoe UI Light" pitchFamily="34" charset="0"/>
              </a:rPr>
              <a:t>Technology Advisor</a:t>
            </a:r>
            <a:r>
              <a:rPr lang="en-CA" sz="3900" spc="-100" dirty="0" smtClean="0">
                <a:latin typeface="Segoe UI Light" pitchFamily="34" charset="0"/>
              </a:rPr>
              <a:t/>
            </a:r>
            <a:br>
              <a:rPr lang="en-CA" sz="3900" spc="-100" dirty="0" smtClean="0">
                <a:latin typeface="Segoe UI Light" pitchFamily="34" charset="0"/>
              </a:rPr>
            </a:br>
            <a:r>
              <a:rPr lang="en-CA" sz="3000" spc="-100" dirty="0" smtClean="0">
                <a:latin typeface="Segoe UI Light" pitchFamily="34" charset="0"/>
              </a:rPr>
              <a:t>Microsoft Canada</a:t>
            </a:r>
            <a:endParaRPr lang="en-CA" sz="3000" spc="-100" dirty="0">
              <a:latin typeface="Segoe UI Light" pitchFamily="34" charset="0"/>
            </a:endParaRPr>
          </a:p>
          <a:p>
            <a:pPr marL="0" indent="0">
              <a:buNone/>
            </a:pPr>
            <a:endParaRPr lang="en-CA" spc="-100" dirty="0" smtClean="0">
              <a:latin typeface="Segoe UI Light" pitchFamily="34" charset="0"/>
            </a:endParaRPr>
          </a:p>
          <a:p>
            <a:pPr marL="0" indent="0">
              <a:buNone/>
            </a:pPr>
            <a:r>
              <a:rPr lang="en-CA" spc="-100" dirty="0" smtClean="0">
                <a:latin typeface="Segoe UI Light" pitchFamily="34" charset="0"/>
              </a:rPr>
              <a:t>Catch him on:</a:t>
            </a:r>
          </a:p>
          <a:p>
            <a:r>
              <a:rPr lang="en-CA" spc="-100" dirty="0" smtClean="0">
                <a:solidFill>
                  <a:srgbClr val="00B0F0"/>
                </a:solidFill>
                <a:latin typeface="Segoe UI Light" pitchFamily="34" charset="0"/>
              </a:rPr>
              <a:t>D</a:t>
            </a:r>
            <a:r>
              <a:rPr lang="en-CA" spc="-100" baseline="30000" dirty="0" smtClean="0">
                <a:solidFill>
                  <a:srgbClr val="00B0F0"/>
                </a:solidFill>
                <a:latin typeface="Segoe UI Light" pitchFamily="34" charset="0"/>
              </a:rPr>
              <a:t>³</a:t>
            </a:r>
            <a:r>
              <a:rPr lang="en-CA" dirty="0" smtClean="0">
                <a:solidFill>
                  <a:srgbClr val="00B0F0"/>
                </a:solidFill>
                <a:latin typeface="Segoe UI Light" pitchFamily="34" charset="0"/>
              </a:rPr>
              <a:t>: LIVE </a:t>
            </a:r>
            <a:r>
              <a:rPr lang="en-CA" spc="-100" dirty="0" smtClean="0">
                <a:solidFill>
                  <a:srgbClr val="00B0F0"/>
                </a:solidFill>
                <a:latin typeface="Segoe UI Light" pitchFamily="34" charset="0"/>
              </a:rPr>
              <a:t>&amp; INTERACTiVE</a:t>
            </a:r>
            <a:r>
              <a:rPr lang="en-CA" spc="-100" dirty="0">
                <a:latin typeface="Segoe UI Light" pitchFamily="34" charset="0"/>
              </a:rPr>
              <a:t/>
            </a:r>
            <a:br>
              <a:rPr lang="en-CA" spc="-100" dirty="0">
                <a:latin typeface="Segoe UI Light" pitchFamily="34" charset="0"/>
              </a:rPr>
            </a:br>
            <a:r>
              <a:rPr lang="en-CA" sz="2400" spc="-100" dirty="0" smtClean="0">
                <a:latin typeface="Segoe UI Light" pitchFamily="34" charset="0"/>
              </a:rPr>
              <a:t>devs3.ms/</a:t>
            </a:r>
            <a:r>
              <a:rPr lang="en-CA" sz="2400" spc="-100" dirty="0" err="1" smtClean="0">
                <a:latin typeface="Segoe UI Light" pitchFamily="34" charset="0"/>
              </a:rPr>
              <a:t>devscubed</a:t>
            </a:r>
            <a:endParaRPr lang="en-CA" sz="2400" spc="-100" dirty="0" smtClean="0">
              <a:latin typeface="Segoe UI Light" pitchFamily="34" charset="0"/>
            </a:endParaRPr>
          </a:p>
          <a:p>
            <a:r>
              <a:rPr lang="en-CA" spc="-100" dirty="0" smtClean="0">
                <a:solidFill>
                  <a:srgbClr val="00B0F0"/>
                </a:solidFill>
                <a:latin typeface="Segoe UI Light" pitchFamily="34" charset="0"/>
              </a:rPr>
              <a:t>Canadian Developer Connection</a:t>
            </a:r>
            <a:r>
              <a:rPr lang="en-CA" spc="-100" dirty="0" smtClean="0">
                <a:latin typeface="Segoe UI Light" pitchFamily="34" charset="0"/>
              </a:rPr>
              <a:t/>
            </a:r>
            <a:br>
              <a:rPr lang="en-CA" spc="-100" dirty="0" smtClean="0">
                <a:latin typeface="Segoe UI Light" pitchFamily="34" charset="0"/>
              </a:rPr>
            </a:br>
            <a:r>
              <a:rPr lang="en-CA" sz="2400" spc="-100" dirty="0" smtClean="0">
                <a:latin typeface="Segoe UI Light" pitchFamily="34" charset="0"/>
              </a:rPr>
              <a:t>blogs.msdn.com/</a:t>
            </a:r>
            <a:r>
              <a:rPr lang="en-CA" sz="2400" spc="-100" dirty="0" err="1" smtClean="0">
                <a:latin typeface="Segoe UI Light" pitchFamily="34" charset="0"/>
              </a:rPr>
              <a:t>cdndevs</a:t>
            </a:r>
            <a:endParaRPr lang="en-CA" sz="2400" spc="-100" dirty="0" smtClean="0">
              <a:latin typeface="Segoe UI Light" pitchFamily="34" charset="0"/>
            </a:endParaRPr>
          </a:p>
          <a:p>
            <a:r>
              <a:rPr lang="en-CA" spc="-100" dirty="0">
                <a:solidFill>
                  <a:srgbClr val="00B0F0"/>
                </a:solidFill>
                <a:latin typeface="Segoe UI Light" pitchFamily="34" charset="0"/>
              </a:rPr>
              <a:t>Canadian Developer </a:t>
            </a:r>
            <a:r>
              <a:rPr lang="en-CA" spc="-100" dirty="0" smtClean="0">
                <a:solidFill>
                  <a:srgbClr val="00B0F0"/>
                </a:solidFill>
                <a:latin typeface="Segoe UI Light" pitchFamily="34" charset="0"/>
              </a:rPr>
              <a:t>Connection on LinkedIn</a:t>
            </a:r>
            <a:r>
              <a:rPr lang="en-CA" spc="-100" dirty="0">
                <a:latin typeface="Segoe UI Light" pitchFamily="34" charset="0"/>
              </a:rPr>
              <a:t/>
            </a:r>
            <a:br>
              <a:rPr lang="en-CA" spc="-100" dirty="0">
                <a:latin typeface="Segoe UI Light" pitchFamily="34" charset="0"/>
              </a:rPr>
            </a:br>
            <a:r>
              <a:rPr lang="en-CA" sz="2400" spc="-100" dirty="0" smtClean="0">
                <a:latin typeface="Segoe UI Light" pitchFamily="34" charset="0"/>
              </a:rPr>
              <a:t>linkd.in/</a:t>
            </a:r>
            <a:r>
              <a:rPr lang="en-CA" sz="2400" spc="-100" dirty="0" err="1" smtClean="0">
                <a:latin typeface="Segoe UI Light" pitchFamily="34" charset="0"/>
              </a:rPr>
              <a:t>CdnDevs</a:t>
            </a:r>
            <a:endParaRPr lang="en-CA" sz="2400" spc="-100" dirty="0" smtClean="0">
              <a:latin typeface="Segoe UI Light" pitchFamily="34" charset="0"/>
            </a:endParaRPr>
          </a:p>
          <a:p>
            <a:r>
              <a:rPr lang="en-US" spc="-100" dirty="0" err="1">
                <a:solidFill>
                  <a:srgbClr val="00B0F0"/>
                </a:solidFill>
                <a:latin typeface="Segoe UI Light" pitchFamily="34" charset="0"/>
              </a:rPr>
              <a:t>AlignIT</a:t>
            </a:r>
            <a:r>
              <a:rPr lang="en-US" spc="-100" dirty="0">
                <a:solidFill>
                  <a:srgbClr val="00B0F0"/>
                </a:solidFill>
                <a:latin typeface="Segoe UI Light" pitchFamily="34" charset="0"/>
              </a:rPr>
              <a:t> for Infrastructure and Development Managers</a:t>
            </a:r>
            <a:r>
              <a:rPr lang="en-CA" spc="-100" dirty="0">
                <a:latin typeface="Segoe UI Light" pitchFamily="34" charset="0"/>
              </a:rPr>
              <a:t/>
            </a:r>
            <a:br>
              <a:rPr lang="en-CA" spc="-100" dirty="0">
                <a:latin typeface="Segoe UI Light" pitchFamily="34" charset="0"/>
              </a:rPr>
            </a:br>
            <a:r>
              <a:rPr lang="en-CA" sz="2400" spc="-100" dirty="0" smtClean="0">
                <a:latin typeface="Segoe UI Light" pitchFamily="34" charset="0"/>
              </a:rPr>
              <a:t>align-it.ca</a:t>
            </a:r>
            <a:endParaRPr lang="en-CA" sz="2400" spc="-100" dirty="0">
              <a:latin typeface="Segoe UI Light" pitchFamily="34" charset="0"/>
            </a:endParaRPr>
          </a:p>
        </p:txBody>
      </p:sp>
      <p:pic>
        <p:nvPicPr>
          <p:cNvPr id="5" name="Picture Placeholder 10"/>
          <p:cNvPicPr>
            <a:picLocks noChangeAspect="1"/>
          </p:cNvPicPr>
          <p:nvPr/>
        </p:nvPicPr>
        <p:blipFill>
          <a:blip r:embed="rId3" cstate="print">
            <a:extLst>
              <a:ext uri="{28A0092B-C50C-407E-A947-70E740481C1C}">
                <a14:useLocalDpi xmlns:a14="http://schemas.microsoft.com/office/drawing/2010/main" val="0"/>
              </a:ext>
            </a:extLst>
          </a:blip>
          <a:srcRect l="12032" r="12032"/>
          <a:stretch>
            <a:fillRect/>
          </a:stretch>
        </p:blipFill>
        <p:spPr>
          <a:xfrm>
            <a:off x="603577" y="1622630"/>
            <a:ext cx="2445882" cy="2300294"/>
          </a:xfrm>
          <a:prstGeom prst="rect">
            <a:avLst/>
          </a:prstGeom>
        </p:spPr>
      </p:pic>
      <p:sp>
        <p:nvSpPr>
          <p:cNvPr id="6" name="Text Placeholder 5"/>
          <p:cNvSpPr txBox="1">
            <a:spLocks/>
          </p:cNvSpPr>
          <p:nvPr/>
        </p:nvSpPr>
        <p:spPr>
          <a:xfrm>
            <a:off x="1166102" y="4123751"/>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me@cloudguy.ca</a:t>
            </a:r>
            <a:endParaRPr lang="en-US" dirty="0">
              <a:solidFill>
                <a:srgbClr val="232323"/>
              </a:solidFill>
              <a:latin typeface="Segoe UI Light"/>
            </a:endParaRPr>
          </a:p>
        </p:txBody>
      </p:sp>
      <p:sp>
        <p:nvSpPr>
          <p:cNvPr id="7" name="Text Placeholder 6"/>
          <p:cNvSpPr txBox="1">
            <a:spLocks/>
          </p:cNvSpPr>
          <p:nvPr/>
        </p:nvSpPr>
        <p:spPr>
          <a:xfrm>
            <a:off x="1166102" y="4509951"/>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jrozenblit.ca/</a:t>
            </a:r>
            <a:r>
              <a:rPr lang="en-CA" dirty="0" err="1" smtClean="0">
                <a:solidFill>
                  <a:srgbClr val="232323"/>
                </a:solidFill>
                <a:latin typeface="Segoe UI Light"/>
              </a:rPr>
              <a:t>facebook</a:t>
            </a:r>
            <a:endParaRPr lang="en-US" dirty="0">
              <a:solidFill>
                <a:srgbClr val="232323"/>
              </a:solidFill>
              <a:latin typeface="Segoe UI Light"/>
            </a:endParaRPr>
          </a:p>
        </p:txBody>
      </p:sp>
      <p:sp>
        <p:nvSpPr>
          <p:cNvPr id="8" name="Text Placeholder 7"/>
          <p:cNvSpPr txBox="1">
            <a:spLocks/>
          </p:cNvSpPr>
          <p:nvPr/>
        </p:nvSpPr>
        <p:spPr>
          <a:xfrm>
            <a:off x="1168374" y="4901690"/>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baseline="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jrozenblit.ca/twitter</a:t>
            </a:r>
            <a:endParaRPr lang="en-US" dirty="0">
              <a:solidFill>
                <a:srgbClr val="232323"/>
              </a:solidFill>
              <a:latin typeface="Segoe UI Light"/>
            </a:endParaRPr>
          </a:p>
        </p:txBody>
      </p:sp>
      <p:sp>
        <p:nvSpPr>
          <p:cNvPr id="9" name="Text Placeholder 8"/>
          <p:cNvSpPr txBox="1">
            <a:spLocks/>
          </p:cNvSpPr>
          <p:nvPr/>
        </p:nvSpPr>
        <p:spPr>
          <a:xfrm>
            <a:off x="1166102" y="5324189"/>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jrozenblit.ca/</a:t>
            </a:r>
            <a:r>
              <a:rPr lang="en-CA" dirty="0" err="1" smtClean="0">
                <a:solidFill>
                  <a:srgbClr val="232323"/>
                </a:solidFill>
                <a:latin typeface="Segoe UI Light"/>
              </a:rPr>
              <a:t>linkedin</a:t>
            </a:r>
            <a:endParaRPr lang="en-US" dirty="0">
              <a:solidFill>
                <a:srgbClr val="232323"/>
              </a:solidFill>
              <a:latin typeface="Segoe UI Light"/>
            </a:endParaRPr>
          </a:p>
        </p:txBody>
      </p:sp>
      <p:sp>
        <p:nvSpPr>
          <p:cNvPr id="10" name="Text Placeholder 9"/>
          <p:cNvSpPr txBox="1">
            <a:spLocks/>
          </p:cNvSpPr>
          <p:nvPr/>
        </p:nvSpPr>
        <p:spPr>
          <a:xfrm>
            <a:off x="1166102" y="5739890"/>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jrozenblit.ca</a:t>
            </a:r>
            <a:endParaRPr lang="en-US" dirty="0">
              <a:solidFill>
                <a:srgbClr val="232323"/>
              </a:solidFill>
              <a:latin typeface="Segoe UI Light"/>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90" y="4059859"/>
            <a:ext cx="385660" cy="307778"/>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94" y="4426133"/>
            <a:ext cx="390623" cy="334241"/>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90" y="4826611"/>
            <a:ext cx="385660" cy="326358"/>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89" y="5615318"/>
            <a:ext cx="385660" cy="326359"/>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490" y="5232012"/>
            <a:ext cx="385660" cy="326358"/>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6473" y="79661"/>
            <a:ext cx="1429191" cy="1429191"/>
          </a:xfrm>
          <a:prstGeom prst="rect">
            <a:avLst/>
          </a:prstGeom>
        </p:spPr>
      </p:pic>
    </p:spTree>
    <p:extLst>
      <p:ext uri="{BB962C8B-B14F-4D97-AF65-F5344CB8AC3E}">
        <p14:creationId xmlns:p14="http://schemas.microsoft.com/office/powerpoint/2010/main" val="2630400892"/>
      </p:ext>
    </p:extLst>
  </p:cSld>
  <p:clrMapOvr>
    <a:masterClrMapping/>
  </p:clrMapOvr>
  <p:transition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smtClean="0"/>
              <a:t>Concepts</a:t>
            </a:r>
            <a:endParaRPr lang="en-US" dirty="0"/>
          </a:p>
        </p:txBody>
      </p:sp>
    </p:spTree>
    <p:extLst>
      <p:ext uri="{BB962C8B-B14F-4D97-AF65-F5344CB8AC3E}">
        <p14:creationId xmlns:p14="http://schemas.microsoft.com/office/powerpoint/2010/main" val="159914630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3" name="Text Placeholder 2"/>
          <p:cNvSpPr>
            <a:spLocks noGrp="1"/>
          </p:cNvSpPr>
          <p:nvPr>
            <p:ph idx="4294967295"/>
          </p:nvPr>
        </p:nvSpPr>
        <p:spPr>
          <a:xfrm>
            <a:off x="5366086"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8" presetClass="emph" presetSubtype="0" repeatCount="indefinite" fill="hold" nodeType="afterEffect">
                                  <p:stCondLst>
                                    <p:cond delay="200"/>
                                  </p:stCondLst>
                                  <p:childTnLst>
                                    <p:animRot by="-21600000">
                                      <p:cBhvr>
                                        <p:cTn id="21"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smtClean="0">
                <a:solidFill>
                  <a:srgbClr val="5F5F5F">
                    <a:alpha val="99000"/>
                  </a:srgbClr>
                </a:solidFill>
                <a:latin typeface="Segoe UI"/>
              </a:rPr>
              <a:t>Server logic, data, notifications, </a:t>
            </a:r>
            <a:r>
              <a:rPr lang="en-US" sz="2400" dirty="0" err="1" smtClean="0">
                <a:solidFill>
                  <a:srgbClr val="5F5F5F">
                    <a:alpha val="99000"/>
                  </a:srgbClr>
                </a:solidFill>
                <a:latin typeface="Segoe UI"/>
              </a:rPr>
              <a:t>auth</a:t>
            </a:r>
            <a:endParaRPr lang="en-US" sz="2400" dirty="0">
              <a:solidFill>
                <a:srgbClr val="5F5F5F">
                  <a:alpha val="99000"/>
                </a:srgbClr>
              </a:solidFill>
              <a:latin typeface="Segoe UI"/>
            </a:endParaRPr>
          </a:p>
          <a:p>
            <a:pPr marL="3175" indent="0">
              <a:lnSpc>
                <a:spcPct val="100000"/>
              </a:lnSpc>
              <a:buFont typeface="Arial" pitchFamily="34" charset="0"/>
              <a:buNone/>
            </a:pPr>
            <a:r>
              <a:rPr lang="en-US" sz="2400" dirty="0" smtClean="0">
                <a:solidFill>
                  <a:srgbClr val="5F5F5F">
                    <a:alpha val="99000"/>
                  </a:srgbClr>
                </a:solidFill>
                <a:latin typeface="Segoe UI"/>
              </a:rPr>
              <a:t>No deployments</a:t>
            </a:r>
            <a:endParaRPr lang="en-US" sz="2400" dirty="0">
              <a:solidFill>
                <a:srgbClr val="5F5F5F">
                  <a:alpha val="99000"/>
                </a:srgbClr>
              </a:solidFill>
              <a:latin typeface="Segoe UI"/>
            </a:endParaRPr>
          </a:p>
          <a:p>
            <a:pPr marL="3175" indent="0">
              <a:lnSpc>
                <a:spcPct val="100000"/>
              </a:lnSpc>
              <a:buFont typeface="Arial" pitchFamily="34" charset="0"/>
              <a:buNone/>
            </a:pPr>
            <a:r>
              <a:rPr lang="en-CA" sz="2400" dirty="0" smtClean="0">
                <a:solidFill>
                  <a:srgbClr val="5F5F5F">
                    <a:alpha val="99000"/>
                  </a:srgbClr>
                </a:solidFill>
                <a:latin typeface="Segoe UI"/>
              </a:rPr>
              <a:t>Scale up, scale down as necessary</a:t>
            </a:r>
            <a:endParaRPr lang="en-US" sz="2400" dirty="0">
              <a:solidFill>
                <a:srgbClr val="5F5F5F">
                  <a:alpha val="99000"/>
                </a:srgbClr>
              </a:solidFill>
              <a:latin typeface="Segoe UI"/>
            </a:endParaRP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076"/>
          <a:stretch/>
        </p:blipFill>
        <p:spPr bwMode="auto">
          <a:xfrm>
            <a:off x="999818" y="1753479"/>
            <a:ext cx="3686627" cy="3345005"/>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70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4"/>
          <a:srcRect l="11867" t="11188" r="13011"/>
          <a:stretch/>
        </p:blipFill>
        <p:spPr>
          <a:xfrm>
            <a:off x="677284" y="856179"/>
            <a:ext cx="7021373" cy="4928671"/>
          </a:xfrm>
          <a:prstGeom prst="rect">
            <a:avLst/>
          </a:prstGeom>
          <a:ln>
            <a:solidFill>
              <a:schemeClr val="bg1">
                <a:lumMod val="95000"/>
              </a:schemeClr>
            </a:solidFill>
          </a:ln>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4970656"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github.com/</a:t>
            </a:r>
            <a:r>
              <a:rPr lang="en-US" sz="3200" dirty="0" err="1" smtClean="0">
                <a:solidFill>
                  <a:srgbClr val="5F5F5F">
                    <a:alpha val="99000"/>
                  </a:srgbClr>
                </a:solidFill>
              </a:rPr>
              <a:t>windowsazure</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4519635"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azuretrustcenter</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smtClean="0">
                <a:solidFill>
                  <a:srgbClr val="5F5F5F">
                    <a:alpha val="99000"/>
                  </a:srgbClr>
                </a:solidFill>
              </a:rPr>
              <a:t>Trust</a:t>
            </a:r>
            <a:endParaRPr sz="6600" dirty="0">
              <a:solidFill>
                <a:srgbClr val="5F5F5F">
                  <a:alpha val="99000"/>
                </a:srgbClr>
              </a:solidFill>
            </a:endParaRPr>
          </a:p>
          <a:p>
            <a:r>
              <a:rPr lang="en-CA" sz="6600" dirty="0" smtClean="0">
                <a:solidFill>
                  <a:srgbClr val="5F5F5F">
                    <a:alpha val="99000"/>
                  </a:srgbClr>
                </a:solidFill>
              </a:rPr>
              <a:t>Center</a:t>
            </a:r>
            <a:endParaRPr sz="6600" dirty="0" smtClean="0">
              <a:solidFill>
                <a:srgbClr val="5F5F5F">
                  <a:alpha val="99000"/>
                </a:srgbClr>
              </a:solidFill>
            </a:endParaRP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spTree>
    <p:extLst>
      <p:ext uri="{BB962C8B-B14F-4D97-AF65-F5344CB8AC3E}">
        <p14:creationId xmlns:p14="http://schemas.microsoft.com/office/powerpoint/2010/main" val="91269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3610284"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getthefacts</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2083054"/>
            <a:ext cx="3933825" cy="36563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CA" sz="6600" dirty="0" smtClean="0">
                <a:solidFill>
                  <a:srgbClr val="5F5F5F">
                    <a:alpha val="99000"/>
                  </a:srgbClr>
                </a:solidFill>
              </a:rPr>
              <a:t>Data Privacy and Security Webinar</a:t>
            </a: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pic>
        <p:nvPicPr>
          <p:cNvPr id="3" name="Picture 2"/>
          <p:cNvPicPr>
            <a:picLocks noChangeAspect="1"/>
          </p:cNvPicPr>
          <p:nvPr/>
        </p:nvPicPr>
        <p:blipFill rotWithShape="1">
          <a:blip r:embed="rId6"/>
          <a:srcRect l="16950" t="10985" r="18212" b="10248"/>
          <a:stretch/>
        </p:blipFill>
        <p:spPr>
          <a:xfrm>
            <a:off x="677285" y="634959"/>
            <a:ext cx="7073595" cy="5102164"/>
          </a:xfrm>
          <a:prstGeom prst="rect">
            <a:avLst/>
          </a:prstGeom>
          <a:ln>
            <a:solidFill>
              <a:schemeClr val="bg1">
                <a:lumMod val="95000"/>
              </a:schemeClr>
            </a:solidFill>
          </a:ln>
        </p:spPr>
      </p:pic>
    </p:spTree>
    <p:extLst>
      <p:ext uri="{BB962C8B-B14F-4D97-AF65-F5344CB8AC3E}">
        <p14:creationId xmlns:p14="http://schemas.microsoft.com/office/powerpoint/2010/main" val="423767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3949641144"/>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$3,700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$2,100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$1,500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62051"/>
            <a:ext cx="6858000" cy="1468094"/>
          </a:xfrm>
        </p:spPr>
        <p:txBody>
          <a:bodyPr/>
          <a:lstStyle/>
          <a:p>
            <a:r>
              <a:rPr lang="en-CA" sz="4000" dirty="0" smtClean="0"/>
              <a:t>Windows Azure</a:t>
            </a:r>
            <a:r>
              <a:rPr lang="en-CA" dirty="0" smtClean="0"/>
              <a:t/>
            </a:r>
            <a:br>
              <a:rPr lang="en-CA" dirty="0" smtClean="0"/>
            </a:br>
            <a:r>
              <a:rPr lang="en-CA" dirty="0" smtClean="0"/>
              <a:t>Virtual Workshops</a:t>
            </a:r>
            <a:endParaRPr lang="en-US" dirty="0"/>
          </a:p>
        </p:txBody>
      </p:sp>
    </p:spTree>
    <p:extLst>
      <p:ext uri="{BB962C8B-B14F-4D97-AF65-F5344CB8AC3E}">
        <p14:creationId xmlns:p14="http://schemas.microsoft.com/office/powerpoint/2010/main" val="355694519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Windows Azure Virtual Workshops</a:t>
            </a:r>
            <a:endParaRPr lang="en-US" dirty="0"/>
          </a:p>
        </p:txBody>
      </p:sp>
      <p:sp>
        <p:nvSpPr>
          <p:cNvPr id="3" name="Text Placeholder 2"/>
          <p:cNvSpPr>
            <a:spLocks noGrp="1"/>
          </p:cNvSpPr>
          <p:nvPr>
            <p:ph type="body" sz="quarter" idx="10"/>
          </p:nvPr>
        </p:nvSpPr>
        <p:spPr>
          <a:xfrm>
            <a:off x="519112" y="1447799"/>
            <a:ext cx="11149013" cy="4450449"/>
          </a:xfrm>
        </p:spPr>
        <p:txBody>
          <a:bodyPr/>
          <a:lstStyle/>
          <a:p>
            <a:pPr>
              <a:spcAft>
                <a:spcPts val="1800"/>
              </a:spcAft>
            </a:pPr>
            <a:r>
              <a:rPr lang="en-CA" sz="3600" dirty="0" smtClean="0"/>
              <a:t>Go deeper and learn more. </a:t>
            </a:r>
            <a:r>
              <a:rPr lang="en-CA" sz="3600" b="1" dirty="0" smtClean="0"/>
              <a:t>Register today </a:t>
            </a:r>
            <a:r>
              <a:rPr lang="en-CA" sz="3600" dirty="0" smtClean="0"/>
              <a:t>for these virtual workshops:</a:t>
            </a:r>
            <a:endParaRPr lang="en-CA" dirty="0" smtClean="0"/>
          </a:p>
          <a:p>
            <a:pPr marL="574675" indent="-571500">
              <a:buFont typeface="Arial" panose="020B0604020202020204" pitchFamily="34" charset="0"/>
              <a:buChar char="•"/>
            </a:pPr>
            <a:r>
              <a:rPr lang="en-CA" b="1" dirty="0" smtClean="0"/>
              <a:t>Cloud Variations</a:t>
            </a:r>
            <a:r>
              <a:rPr lang="en-CA" dirty="0" smtClean="0"/>
              <a:t/>
            </a:r>
            <a:br>
              <a:rPr lang="en-CA" dirty="0" smtClean="0"/>
            </a:br>
            <a:r>
              <a:rPr lang="en-CA" sz="3200" dirty="0" smtClean="0"/>
              <a:t>O</a:t>
            </a:r>
            <a:r>
              <a:rPr lang="en-CA" sz="3200" i="1" dirty="0" smtClean="0"/>
              <a:t>ctober 15 | </a:t>
            </a:r>
            <a:r>
              <a:rPr lang="en-CA" sz="3200" dirty="0" smtClean="0">
                <a:solidFill>
                  <a:schemeClr val="accent2"/>
                </a:solidFill>
              </a:rPr>
              <a:t>aka.ms/</a:t>
            </a:r>
            <a:r>
              <a:rPr lang="en-CA" sz="3200" dirty="0" err="1" smtClean="0">
                <a:solidFill>
                  <a:schemeClr val="accent2"/>
                </a:solidFill>
              </a:rPr>
              <a:t>cloudvariations</a:t>
            </a:r>
            <a:endParaRPr lang="en-CA" sz="3200" dirty="0" smtClean="0">
              <a:solidFill>
                <a:schemeClr val="accent2"/>
              </a:solidFill>
            </a:endParaRPr>
          </a:p>
          <a:p>
            <a:pPr marL="574675" indent="-571500">
              <a:buFont typeface="Arial" panose="020B0604020202020204" pitchFamily="34" charset="0"/>
              <a:buChar char="•"/>
            </a:pPr>
            <a:r>
              <a:rPr lang="en-CA" b="1" dirty="0" smtClean="0"/>
              <a:t>Building Connected Apps with Windows Azure </a:t>
            </a:r>
            <a:r>
              <a:rPr lang="en-CA" sz="3200" i="1" dirty="0" smtClean="0"/>
              <a:t>October 22 | </a:t>
            </a:r>
            <a:r>
              <a:rPr lang="en-CA" sz="3200" dirty="0" smtClean="0">
                <a:solidFill>
                  <a:schemeClr val="accent2"/>
                </a:solidFill>
              </a:rPr>
              <a:t>aka.ms/</a:t>
            </a:r>
            <a:r>
              <a:rPr lang="en-CA" sz="3200" dirty="0" err="1" smtClean="0">
                <a:solidFill>
                  <a:schemeClr val="accent2"/>
                </a:solidFill>
              </a:rPr>
              <a:t>connectedappswithazure</a:t>
            </a:r>
            <a:endParaRPr lang="en-CA" sz="3200" dirty="0">
              <a:solidFill>
                <a:schemeClr val="accent2"/>
              </a:solidFill>
            </a:endParaRPr>
          </a:p>
          <a:p>
            <a:pPr marL="574675" indent="-571500">
              <a:buFont typeface="Arial" panose="020B0604020202020204" pitchFamily="34" charset="0"/>
              <a:buChar char="•"/>
            </a:pPr>
            <a:r>
              <a:rPr lang="en-CA" b="1" dirty="0" smtClean="0"/>
              <a:t>Migrating Apps to Windows Azure</a:t>
            </a:r>
            <a:r>
              <a:rPr lang="en-CA" dirty="0" smtClean="0"/>
              <a:t/>
            </a:r>
            <a:br>
              <a:rPr lang="en-CA" dirty="0" smtClean="0"/>
            </a:br>
            <a:r>
              <a:rPr lang="en-CA" sz="3200" i="1" dirty="0"/>
              <a:t>October 29 </a:t>
            </a:r>
            <a:r>
              <a:rPr lang="en-CA" sz="3200" i="1" dirty="0" smtClean="0"/>
              <a:t>| </a:t>
            </a:r>
            <a:r>
              <a:rPr lang="en-CA" sz="3200" dirty="0" smtClean="0">
                <a:solidFill>
                  <a:schemeClr val="accent2"/>
                </a:solidFill>
              </a:rPr>
              <a:t>aka.ms/</a:t>
            </a:r>
            <a:r>
              <a:rPr lang="en-CA" sz="3200" dirty="0" err="1" smtClean="0">
                <a:solidFill>
                  <a:schemeClr val="accent2"/>
                </a:solidFill>
              </a:rPr>
              <a:t>migratingtoazure</a:t>
            </a:r>
            <a:endParaRPr lang="en-CA" sz="3200" dirty="0">
              <a:solidFill>
                <a:schemeClr val="accent2"/>
              </a:solidFill>
            </a:endParaRPr>
          </a:p>
        </p:txBody>
      </p:sp>
    </p:spTree>
    <p:extLst>
      <p:ext uri="{BB962C8B-B14F-4D97-AF65-F5344CB8AC3E}">
        <p14:creationId xmlns:p14="http://schemas.microsoft.com/office/powerpoint/2010/main" val="368432137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Cloud Variations Virtual Workshop</a:t>
            </a:r>
            <a:endParaRPr lang="en-US" dirty="0"/>
          </a:p>
        </p:txBody>
      </p:sp>
      <p:sp>
        <p:nvSpPr>
          <p:cNvPr id="3" name="Text Placeholder 2"/>
          <p:cNvSpPr>
            <a:spLocks noGrp="1"/>
          </p:cNvSpPr>
          <p:nvPr>
            <p:ph type="body" sz="quarter" idx="10"/>
          </p:nvPr>
        </p:nvSpPr>
        <p:spPr>
          <a:xfrm>
            <a:off x="519112" y="1447799"/>
            <a:ext cx="11149013" cy="2890022"/>
          </a:xfrm>
        </p:spPr>
        <p:txBody>
          <a:bodyPr/>
          <a:lstStyle/>
          <a:p>
            <a:r>
              <a:rPr lang="en-US" sz="3200" dirty="0" smtClean="0"/>
              <a:t>Explore </a:t>
            </a:r>
            <a:r>
              <a:rPr lang="en-US" sz="3200" dirty="0"/>
              <a:t>Windows Azure’s infrastructure options – Cloud Services, Virtual Machines, and Websites. Through comparing and contrasting the options, you will walk away from the workshop better equipped to choose the right option for different solutions</a:t>
            </a:r>
            <a:r>
              <a:rPr lang="en-US" sz="3200" dirty="0" smtClean="0"/>
              <a:t>.</a:t>
            </a:r>
          </a:p>
          <a:p>
            <a:endParaRPr lang="en-CA" sz="3200" dirty="0" smtClean="0"/>
          </a:p>
          <a:p>
            <a:endParaRPr lang="en-CA" sz="3200" dirty="0"/>
          </a:p>
        </p:txBody>
      </p:sp>
      <p:graphicFrame>
        <p:nvGraphicFramePr>
          <p:cNvPr id="4" name="Table 3"/>
          <p:cNvGraphicFramePr>
            <a:graphicFrameLocks noGrp="1"/>
          </p:cNvGraphicFramePr>
          <p:nvPr/>
        </p:nvGraphicFramePr>
        <p:xfrm>
          <a:off x="519112" y="4000020"/>
          <a:ext cx="11307128" cy="13075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The Complete Windows Azure Platform</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Cloud Services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Virtual Machines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Websites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Apps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as a Service</a:t>
                      </a:r>
                    </a:p>
                  </a:txBody>
                  <a:tcPr/>
                </a:tc>
              </a:tr>
            </a:tbl>
          </a:graphicData>
        </a:graphic>
      </p:graphicFrame>
      <p:sp>
        <p:nvSpPr>
          <p:cNvPr id="6" name="Rectangle 5"/>
          <p:cNvSpPr/>
          <p:nvPr/>
        </p:nvSpPr>
        <p:spPr>
          <a:xfrm>
            <a:off x="413630" y="5611827"/>
            <a:ext cx="9372694"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15 | </a:t>
            </a:r>
            <a:r>
              <a:rPr lang="en-CA" sz="3200" spc="-100" dirty="0" smtClean="0">
                <a:latin typeface="+mj-lt"/>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cloudvariations</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87390795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CA" sz="4800" dirty="0" smtClean="0"/>
              <a:t>Building Connected Apps Virtual Workshop</a:t>
            </a:r>
            <a:endParaRPr lang="en-US" sz="4800" dirty="0"/>
          </a:p>
        </p:txBody>
      </p:sp>
      <p:sp>
        <p:nvSpPr>
          <p:cNvPr id="3" name="Text Placeholder 2"/>
          <p:cNvSpPr>
            <a:spLocks noGrp="1"/>
          </p:cNvSpPr>
          <p:nvPr>
            <p:ph type="body" sz="quarter" idx="10"/>
          </p:nvPr>
        </p:nvSpPr>
        <p:spPr>
          <a:xfrm>
            <a:off x="519112" y="1447799"/>
            <a:ext cx="11149013" cy="2442207"/>
          </a:xfrm>
        </p:spPr>
        <p:txBody>
          <a:bodyPr/>
          <a:lstStyle/>
          <a:p>
            <a:r>
              <a:rPr lang="en-US" sz="2800" dirty="0" smtClean="0"/>
              <a:t>Discover </a:t>
            </a:r>
            <a:r>
              <a:rPr lang="en-US" sz="2800" dirty="0"/>
              <a:t>how the various Windows Azure services can be integrated into apps  to extend their functionality. You will </a:t>
            </a:r>
            <a:r>
              <a:rPr lang="en-US" sz="2800" dirty="0" smtClean="0"/>
              <a:t>learn </a:t>
            </a:r>
            <a:r>
              <a:rPr lang="en-US" sz="2800" dirty="0"/>
              <a:t>how to address common needs such as computing capabilities, storage, authentication, and more. To demonstrate concepts, this workshop focuses on Windows 8 and Windows Phone, though concepts can be applied to any platform including Android and </a:t>
            </a:r>
            <a:r>
              <a:rPr lang="en-US" sz="2800" dirty="0" err="1"/>
              <a:t>iOS</a:t>
            </a:r>
            <a:r>
              <a:rPr lang="en-US" sz="2800" dirty="0" smtClean="0"/>
              <a:t>.</a:t>
            </a:r>
            <a:endParaRPr lang="en-CA" sz="2800" dirty="0" smtClean="0"/>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Device and Cloud Applications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Delivering Notifications with Windows Azure</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Bringing Together App Experiences</a:t>
                      </a:r>
                    </a:p>
                  </a:txBody>
                  <a:tcPr/>
                </a:tc>
              </a:tr>
            </a:tbl>
          </a:graphicData>
        </a:graphic>
      </p:graphicFrame>
      <p:sp>
        <p:nvSpPr>
          <p:cNvPr id="6" name="Rectangle 5"/>
          <p:cNvSpPr/>
          <p:nvPr/>
        </p:nvSpPr>
        <p:spPr>
          <a:xfrm>
            <a:off x="413630" y="5611827"/>
            <a:ext cx="11219866"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22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connectedappswithazure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10875163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CA" dirty="0" smtClean="0"/>
              <a:t>Migrating Apps Virtual Workshop</a:t>
            </a:r>
            <a:endParaRPr lang="en-US" dirty="0"/>
          </a:p>
        </p:txBody>
      </p:sp>
      <p:sp>
        <p:nvSpPr>
          <p:cNvPr id="3" name="Text Placeholder 2"/>
          <p:cNvSpPr>
            <a:spLocks noGrp="1"/>
          </p:cNvSpPr>
          <p:nvPr>
            <p:ph type="body" sz="quarter" idx="10"/>
          </p:nvPr>
        </p:nvSpPr>
        <p:spPr>
          <a:xfrm>
            <a:off x="519112" y="1447799"/>
            <a:ext cx="11149013" cy="2054409"/>
          </a:xfrm>
        </p:spPr>
        <p:txBody>
          <a:bodyPr/>
          <a:lstStyle/>
          <a:p>
            <a:r>
              <a:rPr lang="en-US" sz="2800" dirty="0" smtClean="0"/>
              <a:t>Explore </a:t>
            </a:r>
            <a:r>
              <a:rPr lang="en-US" sz="2800" dirty="0"/>
              <a:t>approaches to migrating applications, walk through concerns and considerations to take into account while planning a migration, and learn how to implement a migration plan to move applications from on-premises (or traditional hosting) to Windows Azure.</a:t>
            </a:r>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Windows Azure</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Combining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r>
            </a:tbl>
          </a:graphicData>
        </a:graphic>
      </p:graphicFrame>
      <p:sp>
        <p:nvSpPr>
          <p:cNvPr id="6" name="Rectangle 5"/>
          <p:cNvSpPr/>
          <p:nvPr/>
        </p:nvSpPr>
        <p:spPr>
          <a:xfrm>
            <a:off x="413630" y="5611827"/>
            <a:ext cx="9972730"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29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migratingtoazure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58936503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CA" dirty="0" smtClean="0"/>
              <a:t>Concepts to Reality</a:t>
            </a:r>
            <a:endParaRPr lang="en-US" dirty="0"/>
          </a:p>
        </p:txBody>
      </p:sp>
    </p:spTree>
    <p:extLst>
      <p:ext uri="{BB962C8B-B14F-4D97-AF65-F5344CB8AC3E}">
        <p14:creationId xmlns:p14="http://schemas.microsoft.com/office/powerpoint/2010/main" val="23903556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6947211" y="5205998"/>
            <a:ext cx="461552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Pay for use</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6947212" y="3366429"/>
            <a:ext cx="360029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CA" altLang="zh-CN" sz="3600" dirty="0" smtClean="0"/>
              <a:t>Defined SLA</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6947212" y="1696140"/>
            <a:ext cx="3725324"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Global Footprint</a:t>
            </a:r>
            <a:endParaRPr lang="en-US" altLang="zh-CN" sz="3600" dirty="0"/>
          </a:p>
        </p:txBody>
      </p:sp>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480668DED48F73488B8005582D46D4F5" ma:contentTypeVersion="7" ma:contentTypeDescription="Create a new document." ma:contentTypeScope="" ma:versionID="1d15ac3709cfa48ed868cb4ac883be0e">
  <xsd:schema xmlns:xsd="http://www.w3.org/2001/XMLSchema" xmlns:xs="http://www.w3.org/2001/XMLSchema" xmlns:p="http://schemas.microsoft.com/office/2006/metadata/properties" xmlns:ns2="ae5bcba0-36dd-47c5-a935-559f6a74fc2f" xmlns:ns3="7be60c3a-0dde-4664-9e80-19858e9fe357" xmlns:ns4="230e9df3-be65-4c73-a93b-d1236ebd677e" targetNamespace="http://schemas.microsoft.com/office/2006/metadata/properties" ma:root="true" ma:fieldsID="372a0ff16137eda8bf1f39c901ef3b90" ns2:_="" ns3:_="" ns4:_="">
    <xsd:import namespace="ae5bcba0-36dd-47c5-a935-559f6a74fc2f"/>
    <xsd:import namespace="7be60c3a-0dde-4664-9e80-19858e9fe357"/>
    <xsd:import namespace="230e9df3-be65-4c73-a93b-d1236ebd677e"/>
    <xsd:element name="properties">
      <xsd:complexType>
        <xsd:sequence>
          <xsd:element name="documentManagement">
            <xsd:complexType>
              <xsd:all>
                <xsd:element ref="ns2:Document_x0020_Status"/>
                <xsd:element ref="ns2:Audience1" minOccurs="0"/>
                <xsd:element ref="ns3:Video_x0020_On_x0020_Demand" minOccurs="0"/>
                <xsd:element ref="ns4:TaxKeywordTaxHTField" minOccurs="0"/>
                <xsd:element ref="ns4:TaxCatchAll" minOccurs="0"/>
                <xsd:element ref="ns4:TaxCatchAllLabel"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2"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enumeration value="ARCHIVED"/>
        </xsd:restriction>
      </xsd:simpleType>
    </xsd:element>
    <xsd:element name="Audience1" ma:index="3" nillable="true" ma:displayName="Audience" ma:list="{848339c9-6ccb-4d39-a23d-2cd3851fed06}" ma:internalName="Audience1" ma:showField="Title" ma:web="ae5bcba0-36dd-47c5-a935-559f6a74fc2f" ma:requiredMultiChoice="tru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e60c3a-0dde-4664-9e80-19858e9fe357" elementFormDefault="qualified">
    <xsd:import namespace="http://schemas.microsoft.com/office/2006/documentManagement/types"/>
    <xsd:import namespace="http://schemas.microsoft.com/office/infopath/2007/PartnerControls"/>
    <xsd:element name="Video_x0020_On_x0020_Demand" ma:index="4" nillable="true" ma:displayName="Video On Demand" ma:format="Hyperlink" ma:internalName="Video_x0020_On_x0020_Demand">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ideo_x0020_On_x0020_Demand xmlns="7be60c3a-0dde-4664-9e80-19858e9fe357">
      <Url xsi:nil="true"/>
      <Description xsi:nil="true"/>
    </Video_x0020_On_x0020_Demand>
    <Document_x0020_Status xmlns="ae5bcba0-36dd-47c5-a935-559f6a74fc2f">DRAFT</Document_x0020_Status>
    <Audience1 xmlns="ae5bcba0-36dd-47c5-a935-559f6a74fc2f">
      <Value>3</Value>
      <Value>8</Value>
      <Value>4</Value>
    </Audience1>
    <_dlc_DocId xmlns="230e9df3-be65-4c73-a93b-d1236ebd677e">ZJ4HKT2J7E3K-82-62</_dlc_DocId>
    <_dlc_DocIdUrl xmlns="230e9df3-be65-4c73-a93b-d1236ebd677e">
      <Url>http://sharepoint/sites/cdndpe/cloud/_layouts/DocIdRedir.aspx?ID=ZJ4HKT2J7E3K-82-62</Url>
      <Description>ZJ4HKT2J7E3K-82-62</Description>
    </_dlc_DocIdUrl>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9CAFC966-092D-47C6-BCE6-3338124AD927}">
  <ds:schemaRefs>
    <ds:schemaRef ds:uri="http://schemas.microsoft.com/sharepoint/events"/>
  </ds:schemaRefs>
</ds:datastoreItem>
</file>

<file path=customXml/itemProps3.xml><?xml version="1.0" encoding="utf-8"?>
<ds:datastoreItem xmlns:ds="http://schemas.openxmlformats.org/officeDocument/2006/customXml" ds:itemID="{D2388D72-D9A8-4BDF-8152-30AD1E3EEE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5bcba0-36dd-47c5-a935-559f6a74fc2f"/>
    <ds:schemaRef ds:uri="7be60c3a-0dde-4664-9e80-19858e9fe3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B2F97D-0457-4986-9734-D03EB073C5EA}">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ae5bcba0-36dd-47c5-a935-559f6a74fc2f"/>
    <ds:schemaRef ds:uri="230e9df3-be65-4c73-a93b-d1236ebd677e"/>
    <ds:schemaRef ds:uri="http://purl.org/dc/terms/"/>
    <ds:schemaRef ds:uri="http://schemas.openxmlformats.org/package/2006/metadata/core-properties"/>
    <ds:schemaRef ds:uri="7be60c3a-0dde-4664-9e80-19858e9fe357"/>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2573</TotalTime>
  <Words>2384</Words>
  <Application>Microsoft Office PowerPoint</Application>
  <PresentationFormat>Custom</PresentationFormat>
  <Paragraphs>669</Paragraphs>
  <Slides>64</Slides>
  <Notes>23</Notes>
  <HiddenSlides>5</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64</vt:i4>
      </vt:variant>
    </vt:vector>
  </HeadingPairs>
  <TitlesOfParts>
    <vt:vector size="75" baseType="lpstr">
      <vt:lpstr>Arial</vt:lpstr>
      <vt:lpstr>Segoe UI Light</vt:lpstr>
      <vt:lpstr>Segoe UI</vt:lpstr>
      <vt:lpstr>Kozuka Gothic Pro R</vt:lpstr>
      <vt:lpstr>Consolas</vt:lpstr>
      <vt:lpstr>Wingdings</vt:lpstr>
      <vt:lpstr>Segoe UI Semibold</vt:lpstr>
      <vt:lpstr>MS1444_Windows Azure Template 16x9_r08a</vt:lpstr>
      <vt:lpstr>White with Consolas font for code slides</vt:lpstr>
      <vt:lpstr>Windows_Azure_DevCamp_16x9_Template - FINAL2</vt:lpstr>
      <vt:lpstr>Accent Color Transition Slides</vt:lpstr>
      <vt:lpstr>Windows Azure Has Grown Up</vt:lpstr>
      <vt:lpstr>Jonathan Rozenblit</vt:lpstr>
      <vt:lpstr>PowerPoint Presentation</vt:lpstr>
      <vt:lpstr>PowerPoint Presentation</vt:lpstr>
      <vt:lpstr>Cloud Computing Patterns</vt:lpstr>
      <vt:lpstr>Cloud Computing</vt:lpstr>
      <vt:lpstr>Cloud Computing</vt:lpstr>
      <vt:lpstr>PowerPoint Presentation</vt:lpstr>
      <vt:lpstr>Windows Azure</vt:lpstr>
      <vt:lpstr>PowerPoint Presentation</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Multiple languages</vt:lpstr>
      <vt:lpstr>PowerPoint Presentation</vt:lpstr>
      <vt:lpstr>PowerPoint Presentation</vt:lpstr>
      <vt:lpstr>PowerPoint Presentation</vt:lpstr>
      <vt:lpstr>Windows Azure Scenarios</vt:lpstr>
      <vt:lpstr>Windows Azure Instance Sizes</vt:lpstr>
      <vt:lpstr>PowerPoint Presentation</vt:lpstr>
      <vt:lpstr>Getting Started</vt:lpstr>
      <vt:lpstr>Windows Azure MSDN Benefits</vt:lpstr>
      <vt:lpstr>Windows Azure Virtual Workshops</vt:lpstr>
      <vt:lpstr>Windows Azure Virtual Workshops</vt:lpstr>
      <vt:lpstr>Cloud Variations Virtual Workshop</vt:lpstr>
      <vt:lpstr>Building Connected Apps Virtual Workshop</vt:lpstr>
      <vt:lpstr>Migrating Apps Virtual Workshop</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this training kit will drill into key features and services. 
by James Conard</dc:description>
  <cp:lastModifiedBy>Tyler Doerksen</cp:lastModifiedBy>
  <cp:revision>172</cp:revision>
  <cp:lastPrinted>2011-10-11T14:25:22Z</cp:lastPrinted>
  <dcterms:created xsi:type="dcterms:W3CDTF">2011-03-29T16:07:22Z</dcterms:created>
  <dcterms:modified xsi:type="dcterms:W3CDTF">2012-09-25T19:32:11Z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0x010100480668DED48F73488B8005582D46D4F5</vt:lpwstr>
  </property>
  <property fmtid="{D5CDD505-2E9C-101B-9397-08002B2CF9AE}" pid="3" name="_dlc_DocIdItemGuid">
    <vt:lpwstr>69fe7f94-4e87-44f4-87d0-cced008dec44</vt:lpwstr>
  </property>
  <property fmtid="{D5CDD505-2E9C-101B-9397-08002B2CF9AE}" pid="4" name="TaxKeyword">
    <vt:lpwstr/>
  </property>
</Properties>
</file>